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78" r:id="rId3"/>
    <p:sldId id="281" r:id="rId4"/>
    <p:sldId id="279" r:id="rId5"/>
    <p:sldId id="282" r:id="rId6"/>
    <p:sldId id="257" r:id="rId7"/>
    <p:sldId id="258" r:id="rId8"/>
    <p:sldId id="259" r:id="rId9"/>
    <p:sldId id="283" r:id="rId10"/>
    <p:sldId id="262" r:id="rId11"/>
    <p:sldId id="277" r:id="rId12"/>
    <p:sldId id="280"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A5FA7-6039-4EF7-92D4-7EA1D2964F53}" type="datetimeFigureOut">
              <a:rPr lang="en-GB" smtClean="0"/>
              <a:t>20/04/2021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BA124-39F8-4193-AFCE-8DFFF47C57D1}" type="slidenum">
              <a:rPr lang="en-GB" smtClean="0"/>
              <a:t>‹#›</a:t>
            </a:fld>
            <a:endParaRPr lang="en-GB"/>
          </a:p>
        </p:txBody>
      </p:sp>
    </p:spTree>
    <p:extLst>
      <p:ext uri="{BB962C8B-B14F-4D97-AF65-F5344CB8AC3E}">
        <p14:creationId xmlns:p14="http://schemas.microsoft.com/office/powerpoint/2010/main" val="45920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604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66b0ba5f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66b0ba5fb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766b0ba5fb_0_2: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GB"/>
              <a:t>4</a:t>
            </a:fld>
            <a:endParaRPr sz="1400">
              <a:latin typeface="Arial"/>
              <a:ea typeface="Arial"/>
              <a:cs typeface="Arial"/>
              <a:sym typeface="Arial"/>
            </a:endParaRPr>
          </a:p>
        </p:txBody>
      </p:sp>
    </p:spTree>
    <p:extLst>
      <p:ext uri="{BB962C8B-B14F-4D97-AF65-F5344CB8AC3E}">
        <p14:creationId xmlns:p14="http://schemas.microsoft.com/office/powerpoint/2010/main" val="273797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4/20/2021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85799"/>
            <a:ext cx="10393091" cy="2971801"/>
          </a:xfrm>
        </p:spPr>
        <p:txBody>
          <a:bodyPr>
            <a:normAutofit/>
          </a:bodyPr>
          <a:lstStyle/>
          <a:p>
            <a:r>
              <a:rPr lang="en-GB" dirty="0"/>
              <a:t>Victoria community School</a:t>
            </a:r>
            <a:br>
              <a:rPr lang="en-GB" dirty="0"/>
            </a:br>
            <a:r>
              <a:rPr lang="en-GB" dirty="0"/>
              <a:t>Relationships Education</a:t>
            </a:r>
          </a:p>
        </p:txBody>
      </p:sp>
      <p:sp>
        <p:nvSpPr>
          <p:cNvPr id="3" name="Subtitle 2"/>
          <p:cNvSpPr>
            <a:spLocks noGrp="1"/>
          </p:cNvSpPr>
          <p:nvPr>
            <p:ph type="subTitle" idx="1"/>
          </p:nvPr>
        </p:nvSpPr>
        <p:spPr/>
        <p:txBody>
          <a:bodyPr/>
          <a:lstStyle/>
          <a:p>
            <a:r>
              <a:rPr lang="en-GB" dirty="0"/>
              <a:t>Consultation with our School Community</a:t>
            </a:r>
          </a:p>
          <a:p>
            <a:endParaRPr lang="en-GB" dirty="0"/>
          </a:p>
          <a:p>
            <a:r>
              <a:rPr lang="en-GB" dirty="0"/>
              <a:t>Any questions, please put these in the chat box and Mrs Manners or Miss Mewis will respond. </a:t>
            </a:r>
          </a:p>
        </p:txBody>
      </p:sp>
    </p:spTree>
    <p:extLst>
      <p:ext uri="{BB962C8B-B14F-4D97-AF65-F5344CB8AC3E}">
        <p14:creationId xmlns:p14="http://schemas.microsoft.com/office/powerpoint/2010/main" val="237947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 y="671513"/>
            <a:ext cx="11258550" cy="4524315"/>
          </a:xfrm>
          <a:prstGeom prst="rect">
            <a:avLst/>
          </a:prstGeom>
          <a:noFill/>
        </p:spPr>
        <p:txBody>
          <a:bodyPr wrap="square" rtlCol="0">
            <a:spAutoFit/>
          </a:bodyPr>
          <a:lstStyle/>
          <a:p>
            <a:pPr algn="ctr"/>
            <a:r>
              <a:rPr lang="en-GB" sz="3600" b="1" dirty="0"/>
              <a:t>Your rights as a parent: </a:t>
            </a:r>
          </a:p>
          <a:p>
            <a:endParaRPr lang="en-GB" sz="3600" dirty="0"/>
          </a:p>
          <a:p>
            <a:pPr marL="742950" lvl="1" indent="-285750">
              <a:buFont typeface="Arial" panose="020B0604020202020204" pitchFamily="34" charset="0"/>
              <a:buChar char="•"/>
            </a:pPr>
            <a:r>
              <a:rPr lang="en-GB" sz="3600" dirty="0"/>
              <a:t>To be informed of the RSE curriculum and policy</a:t>
            </a:r>
          </a:p>
          <a:p>
            <a:pPr marL="742950" lvl="1" indent="-285750">
              <a:buFont typeface="Arial" panose="020B0604020202020204" pitchFamily="34" charset="0"/>
              <a:buChar char="•"/>
            </a:pPr>
            <a:r>
              <a:rPr lang="en-GB" sz="3600" dirty="0"/>
              <a:t>To be consulted about changes to these</a:t>
            </a:r>
          </a:p>
          <a:p>
            <a:pPr marL="742950" lvl="1" indent="-285750">
              <a:buFont typeface="Arial" panose="020B0604020202020204" pitchFamily="34" charset="0"/>
              <a:buChar char="•"/>
            </a:pPr>
            <a:r>
              <a:rPr lang="en-GB" sz="3600" dirty="0"/>
              <a:t>To withdraw your child from Sex education lessons (that are outside of/ additional to the Science National Curriculum)</a:t>
            </a:r>
          </a:p>
        </p:txBody>
      </p:sp>
    </p:spTree>
    <p:extLst>
      <p:ext uri="{BB962C8B-B14F-4D97-AF65-F5344CB8AC3E}">
        <p14:creationId xmlns:p14="http://schemas.microsoft.com/office/powerpoint/2010/main" val="168434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259" y="485775"/>
            <a:ext cx="11571316" cy="4832092"/>
          </a:xfrm>
          <a:prstGeom prst="rect">
            <a:avLst/>
          </a:prstGeom>
          <a:noFill/>
        </p:spPr>
        <p:txBody>
          <a:bodyPr wrap="square" rtlCol="0">
            <a:spAutoFit/>
          </a:bodyPr>
          <a:lstStyle/>
          <a:p>
            <a:pPr algn="ctr"/>
            <a:r>
              <a:rPr lang="en-GB" sz="3200" b="1" dirty="0"/>
              <a:t>Next Steps: </a:t>
            </a:r>
          </a:p>
          <a:p>
            <a:endParaRPr lang="en-GB" dirty="0"/>
          </a:p>
          <a:p>
            <a:pPr marL="457200" indent="-457200">
              <a:buFont typeface="Arial" panose="020B0604020202020204" pitchFamily="34" charset="0"/>
              <a:buChar char="•"/>
            </a:pPr>
            <a:r>
              <a:rPr lang="en-GB" sz="2800" dirty="0"/>
              <a:t>Please look at the materials on the school website.</a:t>
            </a:r>
          </a:p>
          <a:p>
            <a:r>
              <a:rPr lang="en-GB" b="1" dirty="0"/>
              <a:t> </a:t>
            </a:r>
            <a:endParaRPr lang="en-GB" sz="1200" dirty="0"/>
          </a:p>
          <a:p>
            <a:r>
              <a:rPr lang="en-GB" dirty="0"/>
              <a:t> </a:t>
            </a:r>
            <a:endParaRPr lang="en-GB" sz="2800" dirty="0"/>
          </a:p>
          <a:p>
            <a:pPr marL="457200" indent="-457200">
              <a:buFont typeface="Arial" panose="020B0604020202020204" pitchFamily="34" charset="0"/>
              <a:buChar char="•"/>
            </a:pPr>
            <a:r>
              <a:rPr lang="en-GB" sz="2800" dirty="0"/>
              <a:t>Please respond to the survey.</a:t>
            </a:r>
          </a:p>
          <a:p>
            <a:pPr marL="457200" indent="-457200">
              <a:buFont typeface="Arial" panose="020B0604020202020204" pitchFamily="34" charset="0"/>
              <a:buChar char="•"/>
            </a:pPr>
            <a:endParaRPr lang="en-GB" sz="2800" dirty="0"/>
          </a:p>
          <a:p>
            <a:pPr lvl="2"/>
            <a:endParaRPr lang="en-GB" dirty="0"/>
          </a:p>
          <a:p>
            <a:endParaRPr lang="en-GB" sz="2000" dirty="0"/>
          </a:p>
          <a:p>
            <a:r>
              <a:rPr lang="en-GB" sz="2000" dirty="0"/>
              <a:t>We are particularly interested in your views about when to tackle different concepts and any areas you might like further support with at home. </a:t>
            </a:r>
          </a:p>
          <a:p>
            <a:endParaRPr lang="en-GB" sz="2000" dirty="0"/>
          </a:p>
          <a:p>
            <a:r>
              <a:rPr lang="en-GB" sz="2000" dirty="0"/>
              <a:t>We are aware that there will be differences of opinion, but we will take your views into account when we finalise our policy and curriculum plan. </a:t>
            </a:r>
          </a:p>
        </p:txBody>
      </p:sp>
    </p:spTree>
    <p:extLst>
      <p:ext uri="{BB962C8B-B14F-4D97-AF65-F5344CB8AC3E}">
        <p14:creationId xmlns:p14="http://schemas.microsoft.com/office/powerpoint/2010/main" val="282565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0EB939-FB4B-4E8D-A282-D753B515BBDF}"/>
              </a:ext>
            </a:extLst>
          </p:cNvPr>
          <p:cNvPicPr>
            <a:picLocks noChangeAspect="1"/>
          </p:cNvPicPr>
          <p:nvPr/>
        </p:nvPicPr>
        <p:blipFill rotWithShape="1">
          <a:blip r:embed="rId2"/>
          <a:srcRect r="7186"/>
          <a:stretch/>
        </p:blipFill>
        <p:spPr>
          <a:xfrm>
            <a:off x="113780" y="158577"/>
            <a:ext cx="4164605" cy="4919898"/>
          </a:xfrm>
          <a:prstGeom prst="rect">
            <a:avLst/>
          </a:prstGeom>
        </p:spPr>
      </p:pic>
      <p:cxnSp>
        <p:nvCxnSpPr>
          <p:cNvPr id="4" name="Straight Arrow Connector 3">
            <a:extLst>
              <a:ext uri="{FF2B5EF4-FFF2-40B4-BE49-F238E27FC236}">
                <a16:creationId xmlns:a16="http://schemas.microsoft.com/office/drawing/2014/main" id="{0FA28CB8-8E73-40E0-A363-7147D2F46BA9}"/>
              </a:ext>
            </a:extLst>
          </p:cNvPr>
          <p:cNvCxnSpPr/>
          <p:nvPr/>
        </p:nvCxnSpPr>
        <p:spPr>
          <a:xfrm flipV="1">
            <a:off x="2050051" y="2181137"/>
            <a:ext cx="2860646" cy="17197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 name="Picture 4">
            <a:extLst>
              <a:ext uri="{FF2B5EF4-FFF2-40B4-BE49-F238E27FC236}">
                <a16:creationId xmlns:a16="http://schemas.microsoft.com/office/drawing/2014/main" id="{9A601F28-06E0-4157-9983-E610BC59C724}"/>
              </a:ext>
            </a:extLst>
          </p:cNvPr>
          <p:cNvPicPr>
            <a:picLocks noChangeAspect="1"/>
          </p:cNvPicPr>
          <p:nvPr/>
        </p:nvPicPr>
        <p:blipFill>
          <a:blip r:embed="rId3"/>
          <a:stretch>
            <a:fillRect/>
          </a:stretch>
        </p:blipFill>
        <p:spPr>
          <a:xfrm>
            <a:off x="4910697" y="0"/>
            <a:ext cx="4836590" cy="4514903"/>
          </a:xfrm>
          <a:prstGeom prst="rect">
            <a:avLst/>
          </a:prstGeom>
        </p:spPr>
      </p:pic>
      <p:pic>
        <p:nvPicPr>
          <p:cNvPr id="6" name="Picture 5">
            <a:extLst>
              <a:ext uri="{FF2B5EF4-FFF2-40B4-BE49-F238E27FC236}">
                <a16:creationId xmlns:a16="http://schemas.microsoft.com/office/drawing/2014/main" id="{C4973665-78E6-4E18-8290-D98D829DC00A}"/>
              </a:ext>
            </a:extLst>
          </p:cNvPr>
          <p:cNvPicPr>
            <a:picLocks noChangeAspect="1"/>
          </p:cNvPicPr>
          <p:nvPr/>
        </p:nvPicPr>
        <p:blipFill>
          <a:blip r:embed="rId4"/>
          <a:stretch>
            <a:fillRect/>
          </a:stretch>
        </p:blipFill>
        <p:spPr>
          <a:xfrm>
            <a:off x="8401234" y="4077048"/>
            <a:ext cx="3480373" cy="2722228"/>
          </a:xfrm>
          <a:prstGeom prst="rect">
            <a:avLst/>
          </a:prstGeom>
        </p:spPr>
      </p:pic>
    </p:spTree>
    <p:extLst>
      <p:ext uri="{BB962C8B-B14F-4D97-AF65-F5344CB8AC3E}">
        <p14:creationId xmlns:p14="http://schemas.microsoft.com/office/powerpoint/2010/main" val="12147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259" y="485775"/>
            <a:ext cx="11571316" cy="3323987"/>
          </a:xfrm>
          <a:prstGeom prst="rect">
            <a:avLst/>
          </a:prstGeom>
          <a:noFill/>
        </p:spPr>
        <p:txBody>
          <a:bodyPr wrap="square" rtlCol="0">
            <a:spAutoFit/>
          </a:bodyPr>
          <a:lstStyle/>
          <a:p>
            <a:pPr algn="ctr"/>
            <a:r>
              <a:rPr lang="en-GB" sz="3200" b="1" dirty="0"/>
              <a:t>Thank you very much for attending this meeting. </a:t>
            </a:r>
          </a:p>
          <a:p>
            <a:pPr algn="ctr"/>
            <a:endParaRPr lang="en-GB" sz="3200" b="1" dirty="0"/>
          </a:p>
          <a:p>
            <a:pPr algn="ctr"/>
            <a:r>
              <a:rPr lang="en-GB" sz="3200" b="1" dirty="0"/>
              <a:t>If you have any questions that you would like to be answered please press the</a:t>
            </a:r>
          </a:p>
          <a:p>
            <a:pPr algn="ctr"/>
            <a:endParaRPr lang="en-GB" sz="3200" b="1" dirty="0"/>
          </a:p>
          <a:p>
            <a:pPr algn="ctr"/>
            <a:r>
              <a:rPr lang="en-GB" sz="3200" b="1" dirty="0"/>
              <a:t> </a:t>
            </a:r>
          </a:p>
          <a:p>
            <a:endParaRPr lang="en-GB" dirty="0"/>
          </a:p>
        </p:txBody>
      </p:sp>
      <p:pic>
        <p:nvPicPr>
          <p:cNvPr id="2" name="Picture 1">
            <a:extLst>
              <a:ext uri="{FF2B5EF4-FFF2-40B4-BE49-F238E27FC236}">
                <a16:creationId xmlns:a16="http://schemas.microsoft.com/office/drawing/2014/main" id="{2B4A012A-0449-48F5-88E7-3451A594A480}"/>
              </a:ext>
            </a:extLst>
          </p:cNvPr>
          <p:cNvPicPr>
            <a:picLocks noChangeAspect="1"/>
          </p:cNvPicPr>
          <p:nvPr/>
        </p:nvPicPr>
        <p:blipFill rotWithShape="1">
          <a:blip r:embed="rId2"/>
          <a:srcRect l="46926" t="80367" r="35253" b="3486"/>
          <a:stretch/>
        </p:blipFill>
        <p:spPr>
          <a:xfrm>
            <a:off x="8313490" y="2709644"/>
            <a:ext cx="3687084" cy="1879134"/>
          </a:xfrm>
          <a:prstGeom prst="rect">
            <a:avLst/>
          </a:prstGeom>
        </p:spPr>
      </p:pic>
      <p:cxnSp>
        <p:nvCxnSpPr>
          <p:cNvPr id="5" name="Straight Arrow Connector 4">
            <a:extLst>
              <a:ext uri="{FF2B5EF4-FFF2-40B4-BE49-F238E27FC236}">
                <a16:creationId xmlns:a16="http://schemas.microsoft.com/office/drawing/2014/main" id="{5196FA37-3E35-4899-8901-3F44558FC1A1}"/>
              </a:ext>
            </a:extLst>
          </p:cNvPr>
          <p:cNvCxnSpPr>
            <a:cxnSpLocks/>
          </p:cNvCxnSpPr>
          <p:nvPr/>
        </p:nvCxnSpPr>
        <p:spPr>
          <a:xfrm>
            <a:off x="8749717" y="2382473"/>
            <a:ext cx="1317072" cy="11325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49F18B1F-AFB8-4529-AB38-2EA0B8CDC53D}"/>
              </a:ext>
            </a:extLst>
          </p:cNvPr>
          <p:cNvSpPr txBox="1"/>
          <p:nvPr/>
        </p:nvSpPr>
        <p:spPr>
          <a:xfrm>
            <a:off x="364259" y="3253955"/>
            <a:ext cx="7819232" cy="2831544"/>
          </a:xfrm>
          <a:prstGeom prst="rect">
            <a:avLst/>
          </a:prstGeom>
          <a:noFill/>
        </p:spPr>
        <p:txBody>
          <a:bodyPr wrap="square" rtlCol="0">
            <a:spAutoFit/>
          </a:bodyPr>
          <a:lstStyle/>
          <a:p>
            <a:pPr algn="ctr"/>
            <a:r>
              <a:rPr lang="en-GB" sz="3200" b="1" dirty="0"/>
              <a:t>If you have any further questions, please speak with your child’s teacher or any member of staff. </a:t>
            </a:r>
          </a:p>
          <a:p>
            <a:pPr algn="ctr"/>
            <a:endParaRPr lang="en-GB" sz="3200" b="1" dirty="0"/>
          </a:p>
          <a:p>
            <a:pPr algn="ctr"/>
            <a:r>
              <a:rPr lang="en-GB" sz="3200" b="1" dirty="0"/>
              <a:t> </a:t>
            </a:r>
          </a:p>
          <a:p>
            <a:endParaRPr lang="en-GB" dirty="0"/>
          </a:p>
        </p:txBody>
      </p:sp>
    </p:spTree>
    <p:extLst>
      <p:ext uri="{BB962C8B-B14F-4D97-AF65-F5344CB8AC3E}">
        <p14:creationId xmlns:p14="http://schemas.microsoft.com/office/powerpoint/2010/main" val="362506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body" idx="4294967295"/>
          </p:nvPr>
        </p:nvSpPr>
        <p:spPr>
          <a:xfrm>
            <a:off x="507866" y="1298516"/>
            <a:ext cx="9996371" cy="653142"/>
          </a:xfrm>
          <a:prstGeom prst="rect">
            <a:avLst/>
          </a:prstGeom>
          <a:noFill/>
          <a:ln>
            <a:noFill/>
          </a:ln>
        </p:spPr>
        <p:txBody>
          <a:bodyPr spcFirstLastPara="1" wrap="square" lIns="91425" tIns="45700" rIns="91425" bIns="45700" anchor="t" anchorCtr="0">
            <a:noAutofit/>
          </a:bodyPr>
          <a:lstStyle/>
          <a:p>
            <a:pPr marL="495300" indent="-342900" algn="just">
              <a:spcBef>
                <a:spcPts val="0"/>
              </a:spcBef>
              <a:spcAft>
                <a:spcPts val="0"/>
              </a:spcAft>
              <a:buClr>
                <a:schemeClr val="dk1"/>
              </a:buClr>
              <a:buSzPts val="2400"/>
            </a:pPr>
            <a:r>
              <a:rPr lang="en-GB" sz="2400" b="0" i="0" u="none" dirty="0">
                <a:solidFill>
                  <a:schemeClr val="dk1"/>
                </a:solidFill>
                <a:latin typeface="+mj-lt"/>
                <a:ea typeface="Arial"/>
                <a:cs typeface="Arial"/>
                <a:sym typeface="Arial"/>
              </a:rPr>
              <a:t>20 years since the last review of the curriculum- the world (and how we interact with each other)  has changed</a:t>
            </a:r>
          </a:p>
          <a:p>
            <a:pPr marL="152400" indent="0" algn="just">
              <a:spcBef>
                <a:spcPts val="0"/>
              </a:spcBef>
              <a:spcAft>
                <a:spcPts val="0"/>
              </a:spcAft>
              <a:buClr>
                <a:schemeClr val="dk1"/>
              </a:buClr>
              <a:buSzPts val="2400"/>
              <a:buNone/>
            </a:pPr>
            <a:endParaRPr lang="en-GB" sz="2400" b="0" i="0" u="none" dirty="0">
              <a:solidFill>
                <a:schemeClr val="dk1"/>
              </a:solidFill>
              <a:latin typeface="+mj-lt"/>
              <a:ea typeface="Arial"/>
              <a:cs typeface="Arial"/>
              <a:sym typeface="Arial"/>
            </a:endParaRPr>
          </a:p>
          <a:p>
            <a:pPr marL="495300" indent="-342900" algn="just">
              <a:spcBef>
                <a:spcPts val="0"/>
              </a:spcBef>
              <a:spcAft>
                <a:spcPts val="0"/>
              </a:spcAft>
              <a:buClr>
                <a:schemeClr val="dk1"/>
              </a:buClr>
              <a:buSzPts val="2400"/>
            </a:pPr>
            <a:r>
              <a:rPr lang="en-GB" sz="2400" dirty="0">
                <a:solidFill>
                  <a:schemeClr val="dk1"/>
                </a:solidFill>
                <a:latin typeface="+mj-lt"/>
                <a:ea typeface="Arial"/>
                <a:cs typeface="Arial"/>
                <a:sym typeface="Arial"/>
              </a:rPr>
              <a:t>New- Relationships Education in Primary Schools</a:t>
            </a:r>
          </a:p>
          <a:p>
            <a:pPr marL="152400" indent="0" algn="just">
              <a:spcBef>
                <a:spcPts val="0"/>
              </a:spcBef>
              <a:spcAft>
                <a:spcPts val="0"/>
              </a:spcAft>
              <a:buClr>
                <a:schemeClr val="dk1"/>
              </a:buClr>
              <a:buSzPts val="2400"/>
              <a:buNone/>
            </a:pPr>
            <a:endParaRPr lang="en-GB" sz="2400" dirty="0">
              <a:solidFill>
                <a:schemeClr val="dk1"/>
              </a:solidFill>
              <a:latin typeface="+mj-lt"/>
              <a:ea typeface="Arial"/>
              <a:cs typeface="Arial"/>
              <a:sym typeface="Arial"/>
            </a:endParaRPr>
          </a:p>
          <a:p>
            <a:pPr marL="495300" indent="-342900" algn="just">
              <a:spcBef>
                <a:spcPts val="0"/>
              </a:spcBef>
              <a:spcAft>
                <a:spcPts val="0"/>
              </a:spcAft>
              <a:buClr>
                <a:schemeClr val="dk1"/>
              </a:buClr>
              <a:buSzPts val="2400"/>
            </a:pPr>
            <a:r>
              <a:rPr lang="en-GB" sz="2400" b="0" i="0" u="none" dirty="0">
                <a:solidFill>
                  <a:schemeClr val="dk1"/>
                </a:solidFill>
                <a:latin typeface="+mj-lt"/>
                <a:ea typeface="Arial"/>
                <a:cs typeface="Arial"/>
                <a:sym typeface="Arial"/>
              </a:rPr>
              <a:t>Previous recommendations for teaching Personal, Social, Health Education, are now part of the National Curriculum</a:t>
            </a:r>
          </a:p>
          <a:p>
            <a:pPr marL="152400" indent="0" algn="just">
              <a:spcBef>
                <a:spcPts val="0"/>
              </a:spcBef>
              <a:spcAft>
                <a:spcPts val="0"/>
              </a:spcAft>
              <a:buClr>
                <a:schemeClr val="dk1"/>
              </a:buClr>
              <a:buSzPts val="2400"/>
              <a:buNone/>
            </a:pPr>
            <a:endParaRPr lang="en-GB" sz="2400" b="0" i="0" u="none" dirty="0">
              <a:solidFill>
                <a:schemeClr val="dk1"/>
              </a:solidFill>
              <a:latin typeface="+mj-lt"/>
              <a:ea typeface="Arial"/>
              <a:cs typeface="Arial"/>
              <a:sym typeface="Arial"/>
            </a:endParaRPr>
          </a:p>
          <a:p>
            <a:pPr marL="495300" indent="-342900" algn="just">
              <a:spcBef>
                <a:spcPts val="0"/>
              </a:spcBef>
              <a:spcAft>
                <a:spcPts val="0"/>
              </a:spcAft>
              <a:buClr>
                <a:schemeClr val="dk1"/>
              </a:buClr>
              <a:buSzPts val="2400"/>
            </a:pPr>
            <a:r>
              <a:rPr lang="en-GB" sz="2400" dirty="0">
                <a:solidFill>
                  <a:schemeClr val="dk1"/>
                </a:solidFill>
                <a:latin typeface="+mj-lt"/>
                <a:ea typeface="Arial"/>
                <a:cs typeface="Arial"/>
                <a:sym typeface="Arial"/>
              </a:rPr>
              <a:t>Sex Education in Primary Schools remains optional, though in year 6 the science curriculum forms part of what might be considered as sex education- puberty and reproduction </a:t>
            </a:r>
            <a:endParaRPr sz="2400" b="0" i="0" u="none" dirty="0">
              <a:solidFill>
                <a:schemeClr val="dk1"/>
              </a:solidFill>
              <a:latin typeface="+mj-lt"/>
              <a:ea typeface="Arial"/>
              <a:cs typeface="Arial"/>
              <a:sym typeface="Arial"/>
            </a:endParaRPr>
          </a:p>
          <a:p>
            <a:pPr marL="342900" lvl="0" indent="-190500" algn="just" rtl="0">
              <a:lnSpc>
                <a:spcPct val="100000"/>
              </a:lnSpc>
              <a:spcBef>
                <a:spcPts val="480"/>
              </a:spcBef>
              <a:spcAft>
                <a:spcPts val="0"/>
              </a:spcAft>
              <a:buClr>
                <a:schemeClr val="dk1"/>
              </a:buClr>
              <a:buSzPts val="2400"/>
              <a:buNone/>
            </a:pPr>
            <a:endParaRPr sz="2400" b="0" i="0" u="none" dirty="0">
              <a:solidFill>
                <a:schemeClr val="dk1"/>
              </a:solidFill>
              <a:latin typeface="Arial"/>
              <a:ea typeface="Arial"/>
              <a:cs typeface="Arial"/>
              <a:sym typeface="Arial"/>
            </a:endParaRPr>
          </a:p>
        </p:txBody>
      </p:sp>
      <p:sp>
        <p:nvSpPr>
          <p:cNvPr id="109" name="Google Shape;109;p19"/>
          <p:cNvSpPr txBox="1"/>
          <p:nvPr/>
        </p:nvSpPr>
        <p:spPr>
          <a:xfrm>
            <a:off x="507866" y="130629"/>
            <a:ext cx="10631400" cy="96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dirty="0">
                <a:latin typeface="+mj-lt"/>
                <a:ea typeface="Comic Sans MS"/>
                <a:cs typeface="Comic Sans MS"/>
                <a:sym typeface="Comic Sans MS"/>
              </a:rPr>
              <a:t>New Guidance</a:t>
            </a:r>
            <a:endParaRPr sz="3600" dirty="0">
              <a:latin typeface="+mj-lt"/>
              <a:ea typeface="Comic Sans MS"/>
              <a:cs typeface="Comic Sans MS"/>
              <a:sym typeface="Comic Sans MS"/>
            </a:endParaRPr>
          </a:p>
        </p:txBody>
      </p:sp>
      <p:sp>
        <p:nvSpPr>
          <p:cNvPr id="110" name="Google Shape;110;p19"/>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81905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5FEE-F34E-4158-A33F-100921086095}"/>
              </a:ext>
            </a:extLst>
          </p:cNvPr>
          <p:cNvSpPr>
            <a:spLocks noGrp="1"/>
          </p:cNvSpPr>
          <p:nvPr>
            <p:ph type="title"/>
          </p:nvPr>
        </p:nvSpPr>
        <p:spPr>
          <a:xfrm>
            <a:off x="684213" y="685800"/>
            <a:ext cx="10058400" cy="849385"/>
          </a:xfrm>
        </p:spPr>
        <p:txBody>
          <a:bodyPr/>
          <a:lstStyle/>
          <a:p>
            <a:r>
              <a:rPr lang="en-GB" dirty="0"/>
              <a:t>Relationship Education</a:t>
            </a:r>
          </a:p>
        </p:txBody>
      </p:sp>
      <p:sp>
        <p:nvSpPr>
          <p:cNvPr id="3" name="Text Placeholder 2">
            <a:extLst>
              <a:ext uri="{FF2B5EF4-FFF2-40B4-BE49-F238E27FC236}">
                <a16:creationId xmlns:a16="http://schemas.microsoft.com/office/drawing/2014/main" id="{B96D45E9-A7FF-4036-A625-C017B1FA44E6}"/>
              </a:ext>
            </a:extLst>
          </p:cNvPr>
          <p:cNvSpPr>
            <a:spLocks noGrp="1"/>
          </p:cNvSpPr>
          <p:nvPr>
            <p:ph type="body" idx="1"/>
          </p:nvPr>
        </p:nvSpPr>
        <p:spPr>
          <a:xfrm>
            <a:off x="684212" y="1778466"/>
            <a:ext cx="8535988" cy="4215934"/>
          </a:xfrm>
        </p:spPr>
        <p:txBody>
          <a:bodyPr>
            <a:normAutofit/>
          </a:bodyPr>
          <a:lstStyle/>
          <a:p>
            <a:r>
              <a:rPr lang="en-GB" b="1" dirty="0"/>
              <a:t>Relationships Education includes:</a:t>
            </a:r>
          </a:p>
          <a:p>
            <a:r>
              <a:rPr lang="en-GB" b="1" dirty="0"/>
              <a:t>•	Families and people who care for me</a:t>
            </a:r>
          </a:p>
          <a:p>
            <a:r>
              <a:rPr lang="en-GB" b="1" dirty="0"/>
              <a:t>•	Different types of families; stable and caring relationships</a:t>
            </a:r>
          </a:p>
          <a:p>
            <a:r>
              <a:rPr lang="en-GB" b="1" dirty="0"/>
              <a:t>•	Marriage</a:t>
            </a:r>
          </a:p>
          <a:p>
            <a:r>
              <a:rPr lang="en-GB" b="1" dirty="0"/>
              <a:t>•	Caring and respectful friendships and relationships</a:t>
            </a:r>
          </a:p>
          <a:p>
            <a:r>
              <a:rPr lang="en-GB" b="1" dirty="0"/>
              <a:t>•	Bullying</a:t>
            </a:r>
          </a:p>
          <a:p>
            <a:r>
              <a:rPr lang="en-GB" b="1" dirty="0"/>
              <a:t>•	Stereotypes and permission seeking</a:t>
            </a:r>
          </a:p>
          <a:p>
            <a:r>
              <a:rPr lang="en-GB" b="1" dirty="0"/>
              <a:t>•	Online relationships</a:t>
            </a:r>
          </a:p>
          <a:p>
            <a:r>
              <a:rPr lang="en-GB" b="1" dirty="0"/>
              <a:t>•	Being safe</a:t>
            </a:r>
          </a:p>
          <a:p>
            <a:endParaRPr lang="en-GB" dirty="0"/>
          </a:p>
        </p:txBody>
      </p:sp>
    </p:spTree>
    <p:extLst>
      <p:ext uri="{BB962C8B-B14F-4D97-AF65-F5344CB8AC3E}">
        <p14:creationId xmlns:p14="http://schemas.microsoft.com/office/powerpoint/2010/main" val="386882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131000" y="21800"/>
            <a:ext cx="11768700" cy="803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b="1" dirty="0">
                <a:latin typeface="+mn-lt"/>
                <a:ea typeface="Comic Sans MS"/>
                <a:cs typeface="Comic Sans MS"/>
                <a:sym typeface="Comic Sans MS"/>
              </a:rPr>
              <a:t>Science Curriculum </a:t>
            </a:r>
            <a:endParaRPr b="1" dirty="0">
              <a:latin typeface="+mn-lt"/>
              <a:ea typeface="Comic Sans MS"/>
              <a:cs typeface="Comic Sans MS"/>
              <a:sym typeface="Comic Sans MS"/>
            </a:endParaRPr>
          </a:p>
        </p:txBody>
      </p:sp>
      <p:sp>
        <p:nvSpPr>
          <p:cNvPr id="117" name="Google Shape;117;p20"/>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118" name="Google Shape;118;p20"/>
          <p:cNvSpPr txBox="1"/>
          <p:nvPr/>
        </p:nvSpPr>
        <p:spPr>
          <a:xfrm>
            <a:off x="131000" y="1080700"/>
            <a:ext cx="11768700" cy="51801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buSzPts val="2400"/>
            </a:pPr>
            <a:r>
              <a:rPr lang="en-GB" sz="2400" dirty="0">
                <a:latin typeface="Century Gothic" panose="020B0502020202020204" pitchFamily="34" charset="0"/>
                <a:ea typeface="Comic Sans MS"/>
                <a:cs typeface="Comic Sans MS"/>
                <a:sym typeface="Comic Sans MS"/>
              </a:rPr>
              <a:t>As part of the Science curriculum we teach the following statutory objectives that build understanding about growth and reproduction: </a:t>
            </a:r>
            <a:endParaRPr sz="2400" dirty="0">
              <a:latin typeface="Century Gothic" panose="020B0502020202020204" pitchFamily="34" charset="0"/>
              <a:ea typeface="Comic Sans MS"/>
              <a:cs typeface="Comic Sans MS"/>
              <a:sym typeface="Comic Sans MS"/>
            </a:endParaRPr>
          </a:p>
          <a:p>
            <a:pPr marL="0" lvl="0" indent="0" algn="l" rtl="0">
              <a:spcBef>
                <a:spcPts val="0"/>
              </a:spcBef>
              <a:spcAft>
                <a:spcPts val="0"/>
              </a:spcAft>
              <a:buNone/>
            </a:pPr>
            <a:endParaRPr sz="2400" dirty="0">
              <a:solidFill>
                <a:schemeClr val="bg1"/>
              </a:solidFill>
              <a:latin typeface="Century Gothic" panose="020B0502020202020204" pitchFamily="34" charset="0"/>
              <a:ea typeface="Comic Sans MS"/>
              <a:cs typeface="Comic Sans MS"/>
              <a:sym typeface="Comic Sans MS"/>
            </a:endParaRPr>
          </a:p>
          <a:p>
            <a:pPr marL="0" lvl="0" indent="0" algn="l" rtl="0">
              <a:spcBef>
                <a:spcPts val="0"/>
              </a:spcBef>
              <a:spcAft>
                <a:spcPts val="0"/>
              </a:spcAft>
              <a:buNone/>
            </a:pPr>
            <a:r>
              <a:rPr lang="en-GB" sz="1800" b="1" dirty="0">
                <a:latin typeface="Century Gothic" panose="020B0502020202020204" pitchFamily="34" charset="0"/>
                <a:ea typeface="Comic Sans MS"/>
                <a:cs typeface="Comic Sans MS"/>
                <a:sym typeface="Comic Sans MS"/>
              </a:rPr>
              <a:t>Year One and Two</a:t>
            </a:r>
            <a:r>
              <a:rPr lang="en-GB" sz="2400" dirty="0">
                <a:latin typeface="Century Gothic" panose="020B0502020202020204" pitchFamily="34" charset="0"/>
                <a:ea typeface="Comic Sans MS"/>
                <a:cs typeface="Comic Sans MS"/>
                <a:sym typeface="Comic Sans MS"/>
              </a:rPr>
              <a:t> </a:t>
            </a:r>
            <a:endParaRPr sz="2400" dirty="0">
              <a:latin typeface="Century Gothic" panose="020B0502020202020204" pitchFamily="34" charset="0"/>
              <a:ea typeface="Comic Sans MS"/>
              <a:cs typeface="Comic Sans MS"/>
              <a:sym typeface="Comic Sans MS"/>
            </a:endParaRPr>
          </a:p>
          <a:p>
            <a:pPr marL="0" lvl="0" indent="0" algn="l" rtl="0">
              <a:spcBef>
                <a:spcPts val="0"/>
              </a:spcBef>
              <a:spcAft>
                <a:spcPts val="0"/>
              </a:spcAft>
              <a:buNone/>
            </a:pPr>
            <a:r>
              <a:rPr lang="en-GB" sz="1800" dirty="0">
                <a:latin typeface="Century Gothic" panose="020B0502020202020204" pitchFamily="34" charset="0"/>
                <a:ea typeface="Comic Sans MS"/>
                <a:cs typeface="Comic Sans MS"/>
                <a:sym typeface="Comic Sans MS"/>
              </a:rPr>
              <a:t>Identify, name, draw and label the basic parts of the human body.  Notice that animals, including humans, have offspring which grow into adults; they should not be expected to understand how reproduction occurs. Understand the importance of exercise and hygiene.</a:t>
            </a:r>
          </a:p>
          <a:p>
            <a:pPr marL="0" lvl="0" indent="0" algn="l" rtl="0">
              <a:spcBef>
                <a:spcPts val="0"/>
              </a:spcBef>
              <a:spcAft>
                <a:spcPts val="0"/>
              </a:spcAft>
              <a:buNone/>
            </a:pPr>
            <a:endParaRPr lang="en-GB" dirty="0">
              <a:latin typeface="Century Gothic" panose="020B0502020202020204" pitchFamily="34" charset="0"/>
              <a:ea typeface="Comic Sans MS"/>
              <a:cs typeface="Comic Sans MS"/>
              <a:sym typeface="Comic Sans MS"/>
            </a:endParaRPr>
          </a:p>
          <a:p>
            <a:pPr marL="0" lvl="0" indent="0" algn="l" rtl="0">
              <a:spcBef>
                <a:spcPts val="0"/>
              </a:spcBef>
              <a:spcAft>
                <a:spcPts val="0"/>
              </a:spcAft>
              <a:buNone/>
            </a:pPr>
            <a:endParaRPr sz="1800" dirty="0">
              <a:latin typeface="Century Gothic" panose="020B0502020202020204" pitchFamily="34" charset="0"/>
              <a:ea typeface="Comic Sans MS"/>
              <a:cs typeface="Comic Sans MS"/>
              <a:sym typeface="Comic Sans MS"/>
            </a:endParaRPr>
          </a:p>
          <a:p>
            <a:pPr marL="0" lvl="0" indent="0" algn="l" rtl="0">
              <a:spcBef>
                <a:spcPts val="0"/>
              </a:spcBef>
              <a:spcAft>
                <a:spcPts val="0"/>
              </a:spcAft>
              <a:buNone/>
            </a:pPr>
            <a:r>
              <a:rPr lang="en-GB" sz="1800" b="1" dirty="0">
                <a:latin typeface="Century Gothic" panose="020B0502020202020204" pitchFamily="34" charset="0"/>
                <a:ea typeface="Comic Sans MS"/>
                <a:cs typeface="Comic Sans MS"/>
                <a:sym typeface="Comic Sans MS"/>
              </a:rPr>
              <a:t>Year Five and Year Six</a:t>
            </a:r>
            <a:endParaRPr sz="1800" b="1" dirty="0">
              <a:latin typeface="Century Gothic" panose="020B0502020202020204" pitchFamily="34" charset="0"/>
              <a:ea typeface="Comic Sans MS"/>
              <a:cs typeface="Comic Sans MS"/>
              <a:sym typeface="Comic Sans MS"/>
            </a:endParaRPr>
          </a:p>
          <a:p>
            <a:pPr marL="0" lvl="0" indent="0" algn="l" rtl="0">
              <a:spcBef>
                <a:spcPts val="0"/>
              </a:spcBef>
              <a:spcAft>
                <a:spcPts val="0"/>
              </a:spcAft>
              <a:buNone/>
            </a:pPr>
            <a:r>
              <a:rPr lang="en-GB" sz="1800" dirty="0">
                <a:latin typeface="Century Gothic" panose="020B0502020202020204" pitchFamily="34" charset="0"/>
                <a:ea typeface="Comic Sans MS"/>
                <a:cs typeface="Comic Sans MS"/>
                <a:sym typeface="Comic Sans MS"/>
              </a:rPr>
              <a:t>Describe the life process of reproduction in some plants and animals. They should learn about the changes experienced in puberty. Recognise that living things produce offspring of the same kind.</a:t>
            </a:r>
            <a:endParaRPr sz="1800" dirty="0">
              <a:solidFill>
                <a:srgbClr val="0B0C0C"/>
              </a:solidFill>
              <a:latin typeface="Century Gothic" panose="020B0502020202020204" pitchFamily="34" charset="0"/>
              <a:ea typeface="Comic Sans MS"/>
              <a:cs typeface="Comic Sans MS"/>
              <a:sym typeface="Comic Sans MS"/>
            </a:endParaRPr>
          </a:p>
          <a:p>
            <a:pPr marL="0" lvl="0" indent="0" algn="l" rtl="0">
              <a:spcBef>
                <a:spcPts val="0"/>
              </a:spcBef>
              <a:spcAft>
                <a:spcPts val="0"/>
              </a:spcAft>
              <a:buNone/>
            </a:pPr>
            <a:endParaRPr sz="1800" dirty="0">
              <a:solidFill>
                <a:srgbClr val="0B0C0C"/>
              </a:solidFill>
              <a:latin typeface="Comic Sans MS"/>
              <a:ea typeface="Comic Sans MS"/>
              <a:cs typeface="Comic Sans MS"/>
              <a:sym typeface="Comic Sans MS"/>
            </a:endParaRPr>
          </a:p>
          <a:p>
            <a:pPr marL="0" lvl="0" indent="0" algn="l" rtl="0">
              <a:spcBef>
                <a:spcPts val="0"/>
              </a:spcBef>
              <a:spcAft>
                <a:spcPts val="0"/>
              </a:spcAft>
              <a:buNone/>
            </a:pPr>
            <a:endParaRPr sz="1800" dirty="0">
              <a:solidFill>
                <a:srgbClr val="0B0C0C"/>
              </a:solidFill>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p:txBody>
      </p:sp>
    </p:spTree>
    <p:extLst>
      <p:ext uri="{BB962C8B-B14F-4D97-AF65-F5344CB8AC3E}">
        <p14:creationId xmlns:p14="http://schemas.microsoft.com/office/powerpoint/2010/main" val="88705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0E7A3-3206-4ED9-B9B0-8D4FCF191604}"/>
              </a:ext>
            </a:extLst>
          </p:cNvPr>
          <p:cNvSpPr>
            <a:spLocks noGrp="1"/>
          </p:cNvSpPr>
          <p:nvPr>
            <p:ph type="title"/>
          </p:nvPr>
        </p:nvSpPr>
        <p:spPr>
          <a:xfrm>
            <a:off x="684212" y="184558"/>
            <a:ext cx="10058400" cy="1767980"/>
          </a:xfrm>
        </p:spPr>
        <p:txBody>
          <a:bodyPr/>
          <a:lstStyle/>
          <a:p>
            <a:r>
              <a:rPr lang="en-GB" dirty="0"/>
              <a:t>Health Education</a:t>
            </a:r>
            <a:br>
              <a:rPr lang="en-GB" dirty="0"/>
            </a:br>
            <a:r>
              <a:rPr lang="en-GB" dirty="0"/>
              <a:t>(Included in national science curriculum)</a:t>
            </a:r>
          </a:p>
        </p:txBody>
      </p:sp>
      <p:sp>
        <p:nvSpPr>
          <p:cNvPr id="3" name="Text Placeholder 2">
            <a:extLst>
              <a:ext uri="{FF2B5EF4-FFF2-40B4-BE49-F238E27FC236}">
                <a16:creationId xmlns:a16="http://schemas.microsoft.com/office/drawing/2014/main" id="{5999193A-2162-45F9-9194-03B6D919FEAB}"/>
              </a:ext>
            </a:extLst>
          </p:cNvPr>
          <p:cNvSpPr>
            <a:spLocks noGrp="1"/>
          </p:cNvSpPr>
          <p:nvPr>
            <p:ph type="body" idx="1"/>
          </p:nvPr>
        </p:nvSpPr>
        <p:spPr>
          <a:xfrm>
            <a:off x="684212" y="1952538"/>
            <a:ext cx="8535988" cy="4041862"/>
          </a:xfrm>
        </p:spPr>
        <p:txBody>
          <a:bodyPr>
            <a:normAutofit fontScale="62500" lnSpcReduction="20000"/>
          </a:bodyPr>
          <a:lstStyle/>
          <a:p>
            <a:r>
              <a:rPr lang="en-GB" b="1" dirty="0"/>
              <a:t>Mental and Physical Health Education includes:</a:t>
            </a:r>
          </a:p>
          <a:p>
            <a:r>
              <a:rPr lang="en-GB" b="1" dirty="0"/>
              <a:t>•	Mental wellbeing </a:t>
            </a:r>
          </a:p>
          <a:p>
            <a:r>
              <a:rPr lang="en-GB" b="1" dirty="0"/>
              <a:t>•	Bullying</a:t>
            </a:r>
          </a:p>
          <a:p>
            <a:r>
              <a:rPr lang="en-GB" b="1" dirty="0"/>
              <a:t>•	Internet safety and harms</a:t>
            </a:r>
          </a:p>
          <a:p>
            <a:r>
              <a:rPr lang="en-GB" b="1" dirty="0"/>
              <a:t>•	Physical health and fitness</a:t>
            </a:r>
          </a:p>
          <a:p>
            <a:r>
              <a:rPr lang="en-GB" b="1" dirty="0"/>
              <a:t>•	Healthy eating</a:t>
            </a:r>
          </a:p>
          <a:p>
            <a:r>
              <a:rPr lang="en-GB" b="1" dirty="0"/>
              <a:t>•	Drugs, alcohol and tobacco</a:t>
            </a:r>
          </a:p>
          <a:p>
            <a:r>
              <a:rPr lang="en-GB" b="1" dirty="0"/>
              <a:t>•	Health and prevention </a:t>
            </a:r>
          </a:p>
          <a:p>
            <a:r>
              <a:rPr lang="en-GB" b="1" dirty="0"/>
              <a:t>•	Basic first aid and call emergency services</a:t>
            </a:r>
          </a:p>
          <a:p>
            <a:r>
              <a:rPr lang="en-GB" b="1" dirty="0"/>
              <a:t>•	Changing adolescent body</a:t>
            </a:r>
          </a:p>
          <a:p>
            <a:pPr marL="285750" indent="-285750">
              <a:buFont typeface="Arial" panose="020B0604020202020204" pitchFamily="34" charset="0"/>
              <a:buChar char="•"/>
            </a:pPr>
            <a:r>
              <a:rPr lang="en-GB" b="1" dirty="0"/>
              <a:t>     Drug Education </a:t>
            </a:r>
          </a:p>
          <a:p>
            <a:pPr marL="285750" indent="-285750">
              <a:buFont typeface="Arial" panose="020B0604020202020204" pitchFamily="34" charset="0"/>
              <a:buChar char="•"/>
            </a:pPr>
            <a:endParaRPr lang="en-GB" dirty="0"/>
          </a:p>
          <a:p>
            <a:endParaRPr lang="en-GB" dirty="0"/>
          </a:p>
          <a:p>
            <a:r>
              <a:rPr lang="en-GB" sz="1600" dirty="0"/>
              <a:t>These aspects are statutory.</a:t>
            </a:r>
          </a:p>
          <a:p>
            <a:endParaRPr lang="en-GB" dirty="0"/>
          </a:p>
        </p:txBody>
      </p:sp>
    </p:spTree>
    <p:extLst>
      <p:ext uri="{BB962C8B-B14F-4D97-AF65-F5344CB8AC3E}">
        <p14:creationId xmlns:p14="http://schemas.microsoft.com/office/powerpoint/2010/main" val="406774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6478" y="1748700"/>
            <a:ext cx="1376520" cy="830997"/>
          </a:xfrm>
          <a:prstGeom prst="rect">
            <a:avLst/>
          </a:prstGeom>
          <a:solidFill>
            <a:schemeClr val="accent1"/>
          </a:solidFill>
        </p:spPr>
        <p:txBody>
          <a:bodyPr wrap="square" rtlCol="0">
            <a:spAutoFit/>
          </a:bodyPr>
          <a:lstStyle/>
          <a:p>
            <a:r>
              <a:rPr lang="en-GB" sz="2400" dirty="0"/>
              <a:t>Mobile</a:t>
            </a:r>
            <a:r>
              <a:rPr lang="en-GB" dirty="0"/>
              <a:t> </a:t>
            </a:r>
            <a:r>
              <a:rPr lang="en-GB" sz="2400" dirty="0"/>
              <a:t>phones</a:t>
            </a:r>
          </a:p>
        </p:txBody>
      </p:sp>
      <p:sp>
        <p:nvSpPr>
          <p:cNvPr id="5" name="TextBox 4"/>
          <p:cNvSpPr txBox="1"/>
          <p:nvPr/>
        </p:nvSpPr>
        <p:spPr>
          <a:xfrm>
            <a:off x="6563222" y="1517867"/>
            <a:ext cx="1039091" cy="461665"/>
          </a:xfrm>
          <a:prstGeom prst="rect">
            <a:avLst/>
          </a:prstGeom>
          <a:solidFill>
            <a:schemeClr val="accent1"/>
          </a:solidFill>
        </p:spPr>
        <p:txBody>
          <a:bodyPr wrap="square" rtlCol="0">
            <a:spAutoFit/>
          </a:bodyPr>
          <a:lstStyle/>
          <a:p>
            <a:pPr algn="ctr"/>
            <a:r>
              <a:rPr lang="en-GB" sz="2400" dirty="0"/>
              <a:t>TV</a:t>
            </a:r>
          </a:p>
        </p:txBody>
      </p:sp>
      <p:sp>
        <p:nvSpPr>
          <p:cNvPr id="6" name="TextBox 5"/>
          <p:cNvSpPr txBox="1"/>
          <p:nvPr/>
        </p:nvSpPr>
        <p:spPr>
          <a:xfrm>
            <a:off x="10014066" y="1517867"/>
            <a:ext cx="1319094" cy="461665"/>
          </a:xfrm>
          <a:prstGeom prst="rect">
            <a:avLst/>
          </a:prstGeom>
          <a:solidFill>
            <a:schemeClr val="accent1"/>
          </a:solidFill>
        </p:spPr>
        <p:txBody>
          <a:bodyPr wrap="square" rtlCol="0">
            <a:spAutoFit/>
          </a:bodyPr>
          <a:lstStyle/>
          <a:p>
            <a:r>
              <a:rPr lang="en-GB" sz="2400" dirty="0"/>
              <a:t>Internet</a:t>
            </a:r>
          </a:p>
        </p:txBody>
      </p:sp>
      <p:sp>
        <p:nvSpPr>
          <p:cNvPr id="7" name="TextBox 6"/>
          <p:cNvSpPr txBox="1"/>
          <p:nvPr/>
        </p:nvSpPr>
        <p:spPr>
          <a:xfrm>
            <a:off x="1021065" y="3835770"/>
            <a:ext cx="1271933" cy="461665"/>
          </a:xfrm>
          <a:prstGeom prst="rect">
            <a:avLst/>
          </a:prstGeom>
          <a:solidFill>
            <a:schemeClr val="accent1"/>
          </a:solidFill>
        </p:spPr>
        <p:txBody>
          <a:bodyPr wrap="square" rtlCol="0">
            <a:spAutoFit/>
          </a:bodyPr>
          <a:lstStyle/>
          <a:p>
            <a:r>
              <a:rPr lang="en-GB" sz="2400" dirty="0"/>
              <a:t>School</a:t>
            </a:r>
          </a:p>
        </p:txBody>
      </p:sp>
      <p:sp>
        <p:nvSpPr>
          <p:cNvPr id="8" name="TextBox 7"/>
          <p:cNvSpPr txBox="1"/>
          <p:nvPr/>
        </p:nvSpPr>
        <p:spPr>
          <a:xfrm>
            <a:off x="7287793" y="4230822"/>
            <a:ext cx="1416585" cy="1200329"/>
          </a:xfrm>
          <a:prstGeom prst="rect">
            <a:avLst/>
          </a:prstGeom>
          <a:solidFill>
            <a:schemeClr val="accent1"/>
          </a:solidFill>
        </p:spPr>
        <p:txBody>
          <a:bodyPr wrap="square" rtlCol="0">
            <a:spAutoFit/>
          </a:bodyPr>
          <a:lstStyle/>
          <a:p>
            <a:r>
              <a:rPr lang="en-GB" sz="2400" dirty="0"/>
              <a:t>Friends &amp; Older Siblings</a:t>
            </a:r>
          </a:p>
        </p:txBody>
      </p:sp>
      <p:sp>
        <p:nvSpPr>
          <p:cNvPr id="9" name="TextBox 8"/>
          <p:cNvSpPr txBox="1"/>
          <p:nvPr/>
        </p:nvSpPr>
        <p:spPr>
          <a:xfrm>
            <a:off x="1657031" y="5822654"/>
            <a:ext cx="1831189" cy="830997"/>
          </a:xfrm>
          <a:prstGeom prst="rect">
            <a:avLst/>
          </a:prstGeom>
          <a:solidFill>
            <a:schemeClr val="accent1"/>
          </a:solidFill>
        </p:spPr>
        <p:txBody>
          <a:bodyPr wrap="square" rtlCol="0">
            <a:spAutoFit/>
          </a:bodyPr>
          <a:lstStyle/>
          <a:p>
            <a:pPr algn="ctr"/>
            <a:r>
              <a:rPr lang="en-GB" sz="2400" dirty="0"/>
              <a:t>Parents &amp; Carers</a:t>
            </a:r>
          </a:p>
        </p:txBody>
      </p:sp>
      <p:sp>
        <p:nvSpPr>
          <p:cNvPr id="10" name="TextBox 9"/>
          <p:cNvSpPr txBox="1"/>
          <p:nvPr/>
        </p:nvSpPr>
        <p:spPr>
          <a:xfrm>
            <a:off x="200297" y="211690"/>
            <a:ext cx="11991703" cy="1569660"/>
          </a:xfrm>
          <a:prstGeom prst="rect">
            <a:avLst/>
          </a:prstGeom>
          <a:noFill/>
        </p:spPr>
        <p:txBody>
          <a:bodyPr wrap="square" rtlCol="0">
            <a:spAutoFit/>
          </a:bodyPr>
          <a:lstStyle/>
          <a:p>
            <a:r>
              <a:rPr lang="en-GB" sz="3200" b="1" dirty="0"/>
              <a:t>Where and how did you learn about the human body and relationships? For young people, their learning comes from… </a:t>
            </a:r>
          </a:p>
        </p:txBody>
      </p:sp>
      <p:pic>
        <p:nvPicPr>
          <p:cNvPr id="11" name="Picture 10"/>
          <p:cNvPicPr>
            <a:picLocks noChangeAspect="1"/>
          </p:cNvPicPr>
          <p:nvPr/>
        </p:nvPicPr>
        <p:blipFill rotWithShape="1">
          <a:blip r:embed="rId2"/>
          <a:srcRect b="13054"/>
          <a:stretch/>
        </p:blipFill>
        <p:spPr>
          <a:xfrm>
            <a:off x="5849279" y="1979532"/>
            <a:ext cx="2466975" cy="1606631"/>
          </a:xfrm>
          <a:prstGeom prst="rect">
            <a:avLst/>
          </a:prstGeom>
        </p:spPr>
      </p:pic>
      <p:pic>
        <p:nvPicPr>
          <p:cNvPr id="13" name="Picture 12"/>
          <p:cNvPicPr>
            <a:picLocks noChangeAspect="1"/>
          </p:cNvPicPr>
          <p:nvPr/>
        </p:nvPicPr>
        <p:blipFill rotWithShape="1">
          <a:blip r:embed="rId3"/>
          <a:srcRect b="14063"/>
          <a:stretch/>
        </p:blipFill>
        <p:spPr>
          <a:xfrm>
            <a:off x="9425838" y="1979532"/>
            <a:ext cx="2495550" cy="1571625"/>
          </a:xfrm>
          <a:prstGeom prst="rect">
            <a:avLst/>
          </a:prstGeom>
        </p:spPr>
      </p:pic>
      <p:pic>
        <p:nvPicPr>
          <p:cNvPr id="14" name="Picture 13"/>
          <p:cNvPicPr>
            <a:picLocks noChangeAspect="1"/>
          </p:cNvPicPr>
          <p:nvPr/>
        </p:nvPicPr>
        <p:blipFill>
          <a:blip r:embed="rId4"/>
          <a:stretch>
            <a:fillRect/>
          </a:stretch>
        </p:blipFill>
        <p:spPr>
          <a:xfrm>
            <a:off x="3488220" y="5051129"/>
            <a:ext cx="2952750" cy="1543050"/>
          </a:xfrm>
          <a:prstGeom prst="rect">
            <a:avLst/>
          </a:prstGeom>
        </p:spPr>
      </p:pic>
      <p:pic>
        <p:nvPicPr>
          <p:cNvPr id="15" name="Picture 14"/>
          <p:cNvPicPr>
            <a:picLocks noChangeAspect="1"/>
          </p:cNvPicPr>
          <p:nvPr/>
        </p:nvPicPr>
        <p:blipFill>
          <a:blip r:embed="rId5"/>
          <a:stretch>
            <a:fillRect/>
          </a:stretch>
        </p:blipFill>
        <p:spPr>
          <a:xfrm>
            <a:off x="8704378" y="4495077"/>
            <a:ext cx="2619375" cy="1743075"/>
          </a:xfrm>
          <a:prstGeom prst="rect">
            <a:avLst/>
          </a:prstGeom>
        </p:spPr>
      </p:pic>
      <p:pic>
        <p:nvPicPr>
          <p:cNvPr id="17" name="Picture 16"/>
          <p:cNvPicPr>
            <a:picLocks noChangeAspect="1"/>
          </p:cNvPicPr>
          <p:nvPr/>
        </p:nvPicPr>
        <p:blipFill>
          <a:blip r:embed="rId6"/>
          <a:stretch>
            <a:fillRect/>
          </a:stretch>
        </p:blipFill>
        <p:spPr>
          <a:xfrm>
            <a:off x="2292998" y="1633883"/>
            <a:ext cx="2857500" cy="1600200"/>
          </a:xfrm>
          <a:prstGeom prst="rect">
            <a:avLst/>
          </a:prstGeom>
        </p:spPr>
      </p:pic>
      <p:pic>
        <p:nvPicPr>
          <p:cNvPr id="18" name="Picture 17"/>
          <p:cNvPicPr>
            <a:picLocks noChangeAspect="1"/>
          </p:cNvPicPr>
          <p:nvPr/>
        </p:nvPicPr>
        <p:blipFill>
          <a:blip r:embed="rId7"/>
          <a:stretch>
            <a:fillRect/>
          </a:stretch>
        </p:blipFill>
        <p:spPr>
          <a:xfrm>
            <a:off x="2183295" y="3343832"/>
            <a:ext cx="2781300" cy="1647825"/>
          </a:xfrm>
          <a:prstGeom prst="rect">
            <a:avLst/>
          </a:prstGeom>
        </p:spPr>
      </p:pic>
    </p:spTree>
    <p:extLst>
      <p:ext uri="{BB962C8B-B14F-4D97-AF65-F5344CB8AC3E}">
        <p14:creationId xmlns:p14="http://schemas.microsoft.com/office/powerpoint/2010/main" val="387567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8663" y="714375"/>
            <a:ext cx="10758487" cy="4062651"/>
          </a:xfrm>
          <a:prstGeom prst="rect">
            <a:avLst/>
          </a:prstGeom>
          <a:noFill/>
        </p:spPr>
        <p:txBody>
          <a:bodyPr wrap="square" rtlCol="0">
            <a:spAutoFit/>
          </a:bodyPr>
          <a:lstStyle/>
          <a:p>
            <a:pPr algn="ctr"/>
            <a:r>
              <a:rPr lang="en-GB" sz="3600" b="1" dirty="0"/>
              <a:t>Why is Relationship and Health Education important? </a:t>
            </a:r>
          </a:p>
          <a:p>
            <a:endParaRPr lang="en-GB" dirty="0"/>
          </a:p>
          <a:p>
            <a:pPr marL="1200150" lvl="2" indent="-285750">
              <a:buFont typeface="Arial" panose="020B0604020202020204" pitchFamily="34" charset="0"/>
              <a:buChar char="•"/>
            </a:pPr>
            <a:r>
              <a:rPr lang="en-GB" sz="2800" dirty="0"/>
              <a:t>Entitlement-basic knowledge of their own bodies</a:t>
            </a:r>
          </a:p>
          <a:p>
            <a:pPr marL="1200150" lvl="2" indent="-285750">
              <a:buFont typeface="Arial" panose="020B0604020202020204" pitchFamily="34" charset="0"/>
              <a:buChar char="•"/>
            </a:pPr>
            <a:r>
              <a:rPr lang="en-GB" sz="2800" dirty="0"/>
              <a:t>Puberty is starting earlier- for some children by age 9</a:t>
            </a:r>
          </a:p>
          <a:p>
            <a:pPr marL="1200150" lvl="2" indent="-285750">
              <a:buFont typeface="Arial" panose="020B0604020202020204" pitchFamily="34" charset="0"/>
              <a:buChar char="•"/>
            </a:pPr>
            <a:r>
              <a:rPr lang="en-GB" sz="2800" dirty="0"/>
              <a:t>Safeguarding</a:t>
            </a:r>
          </a:p>
          <a:p>
            <a:pPr marL="1657350" lvl="3" indent="-285750">
              <a:buFont typeface="Arial" panose="020B0604020202020204" pitchFamily="34" charset="0"/>
              <a:buChar char="•"/>
            </a:pPr>
            <a:r>
              <a:rPr lang="en-GB" sz="2800" dirty="0"/>
              <a:t>Grooming</a:t>
            </a:r>
          </a:p>
          <a:p>
            <a:pPr marL="1657350" lvl="3" indent="-285750">
              <a:buFont typeface="Arial" panose="020B0604020202020204" pitchFamily="34" charset="0"/>
              <a:buChar char="•"/>
            </a:pPr>
            <a:r>
              <a:rPr lang="en-GB" sz="2800" dirty="0"/>
              <a:t>Child Sexual Exploitation</a:t>
            </a:r>
          </a:p>
          <a:p>
            <a:pPr marL="1657350" lvl="3" indent="-285750">
              <a:buFont typeface="Arial" panose="020B0604020202020204" pitchFamily="34" charset="0"/>
              <a:buChar char="•"/>
            </a:pPr>
            <a:r>
              <a:rPr lang="en-GB" sz="2800" dirty="0"/>
              <a:t>Abuse</a:t>
            </a:r>
          </a:p>
        </p:txBody>
      </p:sp>
    </p:spTree>
    <p:extLst>
      <p:ext uri="{BB962C8B-B14F-4D97-AF65-F5344CB8AC3E}">
        <p14:creationId xmlns:p14="http://schemas.microsoft.com/office/powerpoint/2010/main" val="129319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1" y="457200"/>
            <a:ext cx="11815762" cy="6186309"/>
          </a:xfrm>
          <a:prstGeom prst="rect">
            <a:avLst/>
          </a:prstGeom>
          <a:noFill/>
        </p:spPr>
        <p:txBody>
          <a:bodyPr wrap="square" rtlCol="0">
            <a:spAutoFit/>
          </a:bodyPr>
          <a:lstStyle/>
          <a:p>
            <a:pPr algn="ctr"/>
            <a:r>
              <a:rPr lang="en-GB" sz="3600" b="1" dirty="0"/>
              <a:t>What is effective </a:t>
            </a:r>
          </a:p>
          <a:p>
            <a:pPr algn="ctr"/>
            <a:r>
              <a:rPr lang="en-GB" sz="3600" b="1" dirty="0"/>
              <a:t>Relationships Education (RSE)?</a:t>
            </a:r>
          </a:p>
          <a:p>
            <a:endParaRPr lang="en-GB" dirty="0"/>
          </a:p>
          <a:p>
            <a:pPr marL="1200150" lvl="2" indent="-285750">
              <a:buFont typeface="Arial" panose="020B0604020202020204" pitchFamily="34" charset="0"/>
              <a:buChar char="•"/>
            </a:pPr>
            <a:r>
              <a:rPr lang="en-GB" sz="3200" dirty="0"/>
              <a:t>Age appropriate</a:t>
            </a:r>
          </a:p>
          <a:p>
            <a:pPr marL="1200150" lvl="2" indent="-285750">
              <a:buFont typeface="Arial" panose="020B0604020202020204" pitchFamily="34" charset="0"/>
              <a:buChar char="•"/>
            </a:pPr>
            <a:r>
              <a:rPr lang="en-GB" sz="3200" dirty="0"/>
              <a:t>Based on needs of pupil (see later slides)</a:t>
            </a:r>
          </a:p>
          <a:p>
            <a:pPr marL="1200150" lvl="2" indent="-285750">
              <a:buFont typeface="Arial" panose="020B0604020202020204" pitchFamily="34" charset="0"/>
              <a:buChar char="•"/>
            </a:pPr>
            <a:r>
              <a:rPr lang="en-GB" sz="3200" dirty="0"/>
              <a:t>Progressive</a:t>
            </a:r>
          </a:p>
          <a:p>
            <a:pPr marL="1200150" lvl="2" indent="-285750">
              <a:buFont typeface="Arial" panose="020B0604020202020204" pitchFamily="34" charset="0"/>
              <a:buChar char="•"/>
            </a:pPr>
            <a:r>
              <a:rPr lang="en-GB" sz="3200" dirty="0"/>
              <a:t>Inclusive</a:t>
            </a:r>
          </a:p>
          <a:p>
            <a:pPr marL="1200150" lvl="2" indent="-285750">
              <a:buFont typeface="Arial" panose="020B0604020202020204" pitchFamily="34" charset="0"/>
              <a:buChar char="•"/>
            </a:pPr>
            <a:r>
              <a:rPr lang="en-GB" sz="3200" dirty="0"/>
              <a:t>Delivered by trained staff in a safe environment</a:t>
            </a:r>
          </a:p>
          <a:p>
            <a:pPr marL="1200150" lvl="2" indent="-285750">
              <a:buFont typeface="Arial" panose="020B0604020202020204" pitchFamily="34" charset="0"/>
              <a:buChar char="•"/>
            </a:pPr>
            <a:r>
              <a:rPr lang="en-GB" sz="3200" dirty="0"/>
              <a:t>Prepares children adequately for puberty in a timely way</a:t>
            </a:r>
          </a:p>
          <a:p>
            <a:pPr marL="1200150" lvl="2" indent="-285750">
              <a:buFont typeface="Arial" panose="020B0604020202020204" pitchFamily="34" charset="0"/>
              <a:buChar char="•"/>
            </a:pPr>
            <a:r>
              <a:rPr lang="en-GB" sz="3200" dirty="0"/>
              <a:t>Prepares children for adult life</a:t>
            </a:r>
          </a:p>
          <a:p>
            <a:pPr marL="1200150" lvl="2" indent="-285750">
              <a:buFont typeface="Arial" panose="020B0604020202020204" pitchFamily="34" charset="0"/>
              <a:buChar char="•"/>
            </a:pPr>
            <a:r>
              <a:rPr lang="en-GB" sz="3200" dirty="0"/>
              <a:t>Promotes positive relationships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8702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C66B-CFC1-453B-9DE0-1B5C1263C31B}"/>
              </a:ext>
            </a:extLst>
          </p:cNvPr>
          <p:cNvSpPr>
            <a:spLocks noGrp="1"/>
          </p:cNvSpPr>
          <p:nvPr>
            <p:ph type="title"/>
          </p:nvPr>
        </p:nvSpPr>
        <p:spPr>
          <a:xfrm>
            <a:off x="684213" y="685800"/>
            <a:ext cx="10058400" cy="480270"/>
          </a:xfrm>
        </p:spPr>
        <p:txBody>
          <a:bodyPr>
            <a:normAutofit fontScale="90000"/>
          </a:bodyPr>
          <a:lstStyle/>
          <a:p>
            <a:r>
              <a:rPr lang="en-GB" dirty="0"/>
              <a:t>The role of parents</a:t>
            </a:r>
          </a:p>
        </p:txBody>
      </p:sp>
      <p:sp>
        <p:nvSpPr>
          <p:cNvPr id="3" name="Text Placeholder 2">
            <a:extLst>
              <a:ext uri="{FF2B5EF4-FFF2-40B4-BE49-F238E27FC236}">
                <a16:creationId xmlns:a16="http://schemas.microsoft.com/office/drawing/2014/main" id="{C10B7079-9D12-4D49-BB2A-765C1F52F858}"/>
              </a:ext>
            </a:extLst>
          </p:cNvPr>
          <p:cNvSpPr>
            <a:spLocks noGrp="1"/>
          </p:cNvSpPr>
          <p:nvPr>
            <p:ph type="body" idx="1"/>
          </p:nvPr>
        </p:nvSpPr>
        <p:spPr>
          <a:xfrm>
            <a:off x="684212" y="1291905"/>
            <a:ext cx="8535988" cy="4702495"/>
          </a:xfrm>
        </p:spPr>
        <p:txBody>
          <a:bodyPr/>
          <a:lstStyle/>
          <a:p>
            <a:r>
              <a:rPr lang="en-GB" sz="3200" dirty="0"/>
              <a:t>The role of parents in the development of their children’s understanding about PSHE and relationships Education is vital. Parents are the first teachers of their children. They have the most significant influence in enabling their children to grow and mature and to form healthy relationships.  </a:t>
            </a:r>
          </a:p>
          <a:p>
            <a:endParaRPr lang="en-GB" dirty="0"/>
          </a:p>
        </p:txBody>
      </p:sp>
    </p:spTree>
    <p:extLst>
      <p:ext uri="{BB962C8B-B14F-4D97-AF65-F5344CB8AC3E}">
        <p14:creationId xmlns:p14="http://schemas.microsoft.com/office/powerpoint/2010/main" val="398132163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710</TotalTime>
  <Words>500</Words>
  <Application>Microsoft Office PowerPoint</Application>
  <PresentationFormat>Widescreen</PresentationFormat>
  <Paragraphs>103</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Comic Sans MS</vt:lpstr>
      <vt:lpstr>Wingdings 3</vt:lpstr>
      <vt:lpstr>Slice</vt:lpstr>
      <vt:lpstr>Victoria community School Relationships Education</vt:lpstr>
      <vt:lpstr>PowerPoint Presentation</vt:lpstr>
      <vt:lpstr>Relationship Education</vt:lpstr>
      <vt:lpstr>Science Curriculum </vt:lpstr>
      <vt:lpstr>Health Education (Included in national science curriculum)</vt:lpstr>
      <vt:lpstr>PowerPoint Presentation</vt:lpstr>
      <vt:lpstr>PowerPoint Presentation</vt:lpstr>
      <vt:lpstr>PowerPoint Presentation</vt:lpstr>
      <vt:lpstr>The role of parents</vt:lpstr>
      <vt:lpstr>PowerPoint Presentation</vt:lpstr>
      <vt:lpstr>PowerPoint Presentation</vt:lpstr>
      <vt:lpstr>PowerPoint Presentation</vt:lpstr>
      <vt:lpstr>PowerPoint Presentation</vt:lpstr>
    </vt:vector>
  </TitlesOfParts>
  <Company>Drift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veronica.stoodley</dc:creator>
  <cp:lastModifiedBy>Jessica Mewis</cp:lastModifiedBy>
  <cp:revision>40</cp:revision>
  <dcterms:created xsi:type="dcterms:W3CDTF">2020-05-05T09:28:48Z</dcterms:created>
  <dcterms:modified xsi:type="dcterms:W3CDTF">2021-04-20T14:56:37Z</dcterms:modified>
</cp:coreProperties>
</file>